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Lato" panose="020F0502020204030203" pitchFamily="34" charset="0"/>
      <p:regular r:id="rId15"/>
    </p:embeddedFont>
    <p:embeddedFont>
      <p:font typeface="Lato Bold" panose="020B0604020202020204" charset="0"/>
      <p:regular r:id="rId16"/>
    </p:embeddedFont>
    <p:embeddedFont>
      <p:font typeface="Lora Bold" panose="020B0604020202020204" charset="0"/>
      <p:regular r:id="rId17"/>
    </p:embeddedFont>
    <p:embeddedFont>
      <p:font typeface="Poppins" panose="00000500000000000000" pitchFamily="2" charset="0"/>
      <p:regular r:id="rId18"/>
    </p:embeddedFont>
    <p:embeddedFont>
      <p:font typeface="Poppi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r>
                <a:rPr lang="en-US" sz="1899">
                  <a:solidFill>
                    <a:srgbClr val="FFFFFF"/>
                  </a:solidFill>
                  <a:latin typeface="Lato"/>
                  <a:ea typeface="Lato"/>
                  <a:cs typeface="Lato"/>
                  <a:sym typeface="Lato"/>
                </a:rPr>
                <a:t>——————————————————————————————£°°°°°°°°°°°°°°°°°°°°°°°°°°°°°°°°°°°°°°°°°°°</a:t>
              </a: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2470713"/>
            <a:ext cx="16330635" cy="3371983"/>
          </a:xfrm>
          <a:prstGeom prst="rect">
            <a:avLst/>
          </a:prstGeom>
        </p:spPr>
        <p:txBody>
          <a:bodyPr lIns="0" tIns="0" rIns="0" bIns="0" rtlCol="0" anchor="t">
            <a:spAutoFit/>
          </a:bodyPr>
          <a:lstStyle/>
          <a:p>
            <a:pPr algn="l">
              <a:lnSpc>
                <a:spcPts val="6611"/>
              </a:lnSpc>
            </a:pPr>
            <a:r>
              <a:rPr lang="en-US" sz="6010" b="1">
                <a:solidFill>
                  <a:srgbClr val="FBF9F1"/>
                </a:solidFill>
                <a:latin typeface="Lora Bold"/>
                <a:ea typeface="Lora Bold"/>
                <a:cs typeface="Lora Bold"/>
                <a:sym typeface="Lora Bold"/>
              </a:rPr>
              <a:t>ANALYSIS OF SOCIOL ECONOMIC FACTORS IN INDIAN CITIES,A COMPARATIVE STUDY OF DEVELOPMENT AND IT DEPENDENCY IN 100 CITIES</a:t>
            </a:r>
          </a:p>
        </p:txBody>
      </p:sp>
      <p:sp>
        <p:nvSpPr>
          <p:cNvPr id="8" name="TextBox 8"/>
          <p:cNvSpPr txBox="1"/>
          <p:nvPr/>
        </p:nvSpPr>
        <p:spPr>
          <a:xfrm>
            <a:off x="928665" y="6833868"/>
            <a:ext cx="7762921" cy="566420"/>
          </a:xfrm>
          <a:prstGeom prst="rect">
            <a:avLst/>
          </a:prstGeom>
        </p:spPr>
        <p:txBody>
          <a:bodyPr lIns="0" tIns="0" rIns="0" bIns="0" rtlCol="0" anchor="t">
            <a:spAutoFit/>
          </a:bodyPr>
          <a:lstStyle/>
          <a:p>
            <a:pPr algn="l">
              <a:lnSpc>
                <a:spcPts val="4480"/>
              </a:lnSpc>
              <a:spcBef>
                <a:spcPct val="0"/>
              </a:spcBef>
            </a:pPr>
            <a:r>
              <a:rPr lang="en-US" sz="3200">
                <a:solidFill>
                  <a:srgbClr val="E5E1DA"/>
                </a:solidFill>
                <a:latin typeface="Poppins"/>
                <a:ea typeface="Poppins"/>
                <a:cs typeface="Poppins"/>
                <a:sym typeface="Poppins"/>
              </a:rPr>
              <a:t>by NALIN KUMAR V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sp>
      <p:sp>
        <p:nvSpPr>
          <p:cNvPr id="4" name="Freeform 4"/>
          <p:cNvSpPr/>
          <p:nvPr/>
        </p:nvSpPr>
        <p:spPr>
          <a:xfrm>
            <a:off x="11194222" y="1028700"/>
            <a:ext cx="6802637" cy="5102118"/>
          </a:xfrm>
          <a:custGeom>
            <a:avLst/>
            <a:gdLst/>
            <a:ahLst/>
            <a:cxnLst/>
            <a:rect l="l" t="t" r="r" b="b"/>
            <a:pathLst>
              <a:path w="6802637" h="5102118">
                <a:moveTo>
                  <a:pt x="0" y="0"/>
                </a:moveTo>
                <a:lnTo>
                  <a:pt x="6802637" y="0"/>
                </a:lnTo>
                <a:lnTo>
                  <a:pt x="6802637" y="5102118"/>
                </a:lnTo>
                <a:lnTo>
                  <a:pt x="0" y="5102118"/>
                </a:lnTo>
                <a:lnTo>
                  <a:pt x="0" y="0"/>
                </a:lnTo>
                <a:close/>
              </a:path>
            </a:pathLst>
          </a:custGeom>
          <a:blipFill>
            <a:blip r:embed="rId4"/>
            <a:stretch>
              <a:fillRect l="-55268" r="-28954" b="-19400"/>
            </a:stretch>
          </a:blipFill>
        </p:spPr>
      </p:sp>
      <p:sp>
        <p:nvSpPr>
          <p:cNvPr id="5" name="TextBox 5"/>
          <p:cNvSpPr txBox="1"/>
          <p:nvPr/>
        </p:nvSpPr>
        <p:spPr>
          <a:xfrm>
            <a:off x="751510" y="2153426"/>
            <a:ext cx="10442713" cy="4517599"/>
          </a:xfrm>
          <a:prstGeom prst="rect">
            <a:avLst/>
          </a:prstGeom>
        </p:spPr>
        <p:txBody>
          <a:bodyPr lIns="0" tIns="0" rIns="0" bIns="0" rtlCol="0" anchor="t">
            <a:spAutoFit/>
          </a:bodyPr>
          <a:lstStyle/>
          <a:p>
            <a:pPr algn="l">
              <a:lnSpc>
                <a:spcPts val="3996"/>
              </a:lnSpc>
              <a:spcBef>
                <a:spcPct val="0"/>
              </a:spcBef>
            </a:pPr>
            <a:r>
              <a:rPr lang="en-US" sz="2854" b="1">
                <a:solidFill>
                  <a:srgbClr val="FFFFFF"/>
                </a:solidFill>
                <a:latin typeface="Lato Bold"/>
                <a:ea typeface="Lato Bold"/>
                <a:cs typeface="Lato Bold"/>
                <a:sym typeface="Lato Bold"/>
              </a:rPr>
              <a:t>T-Test: Populatiin in Developed vs Developing Cities</a:t>
            </a:r>
          </a:p>
          <a:p>
            <a:pPr algn="l">
              <a:lnSpc>
                <a:spcPts val="3996"/>
              </a:lnSpc>
              <a:spcBef>
                <a:spcPct val="0"/>
              </a:spcBef>
            </a:pPr>
            <a:r>
              <a:rPr lang="en-US" sz="2854" b="1">
                <a:solidFill>
                  <a:srgbClr val="FFFFFF"/>
                </a:solidFill>
                <a:latin typeface="Lato Bold"/>
                <a:ea typeface="Lato Bold"/>
                <a:cs typeface="Lato Bold"/>
                <a:sym typeface="Lato Bold"/>
              </a:rPr>
              <a:t>Content:</a:t>
            </a:r>
          </a:p>
          <a:p>
            <a:pPr algn="l">
              <a:lnSpc>
                <a:spcPts val="3996"/>
              </a:lnSpc>
              <a:spcBef>
                <a:spcPct val="0"/>
              </a:spcBef>
            </a:pPr>
            <a:r>
              <a:rPr lang="en-US" sz="2854" b="1">
                <a:solidFill>
                  <a:srgbClr val="FFFFFF"/>
                </a:solidFill>
                <a:latin typeface="Lato Bold"/>
                <a:ea typeface="Lato Bold"/>
                <a:cs typeface="Lato Bold"/>
                <a:sym typeface="Lato Bold"/>
              </a:rPr>
              <a:t>Hypothesis:</a:t>
            </a:r>
          </a:p>
          <a:p>
            <a:pPr algn="l">
              <a:lnSpc>
                <a:spcPts val="3996"/>
              </a:lnSpc>
              <a:spcBef>
                <a:spcPct val="0"/>
              </a:spcBef>
            </a:pPr>
            <a:r>
              <a:rPr lang="en-US" sz="2854" b="1">
                <a:solidFill>
                  <a:srgbClr val="FFFFFF"/>
                </a:solidFill>
                <a:latin typeface="Lato Bold"/>
                <a:ea typeface="Lato Bold"/>
                <a:cs typeface="Lato Bold"/>
                <a:sym typeface="Lato Bold"/>
              </a:rPr>
              <a:t>Null Hypothesis:significant difference in population</a:t>
            </a:r>
          </a:p>
          <a:p>
            <a:pPr algn="l">
              <a:lnSpc>
                <a:spcPts val="3996"/>
              </a:lnSpc>
              <a:spcBef>
                <a:spcPct val="0"/>
              </a:spcBef>
            </a:pPr>
            <a:r>
              <a:rPr lang="en-US" sz="2854" b="1">
                <a:solidFill>
                  <a:srgbClr val="FFFFFF"/>
                </a:solidFill>
                <a:latin typeface="Lato Bold"/>
                <a:ea typeface="Lato Bold"/>
                <a:cs typeface="Lato Bold"/>
                <a:sym typeface="Lato Bold"/>
              </a:rPr>
              <a:t>Alternative Hypothesis: no Significant difference in population.</a:t>
            </a:r>
          </a:p>
          <a:p>
            <a:pPr algn="l">
              <a:lnSpc>
                <a:spcPts val="3996"/>
              </a:lnSpc>
              <a:spcBef>
                <a:spcPct val="0"/>
              </a:spcBef>
            </a:pPr>
            <a:r>
              <a:rPr lang="en-US" sz="2854" b="1">
                <a:solidFill>
                  <a:srgbClr val="FFFFFF"/>
                </a:solidFill>
                <a:latin typeface="Lato Bold"/>
                <a:ea typeface="Lato Bold"/>
                <a:cs typeface="Lato Bold"/>
                <a:sym typeface="Lato Bold"/>
              </a:rPr>
              <a:t>T-Test Results:</a:t>
            </a:r>
          </a:p>
          <a:p>
            <a:pPr algn="l">
              <a:lnSpc>
                <a:spcPts val="3996"/>
              </a:lnSpc>
              <a:spcBef>
                <a:spcPct val="0"/>
              </a:spcBef>
            </a:pPr>
            <a:r>
              <a:rPr lang="en-US" sz="2854" b="1">
                <a:solidFill>
                  <a:srgbClr val="FFFFFF"/>
                </a:solidFill>
                <a:latin typeface="Lato Bold"/>
                <a:ea typeface="Lato Bold"/>
                <a:cs typeface="Lato Bold"/>
                <a:sym typeface="Lato Bold"/>
              </a:rPr>
              <a:t>T-Statistic: [6.960974372408111]</a:t>
            </a:r>
          </a:p>
          <a:p>
            <a:pPr algn="l">
              <a:lnSpc>
                <a:spcPts val="3996"/>
              </a:lnSpc>
              <a:spcBef>
                <a:spcPct val="0"/>
              </a:spcBef>
            </a:pPr>
            <a:r>
              <a:rPr lang="en-US" sz="2854" b="1">
                <a:solidFill>
                  <a:srgbClr val="FFFFFF"/>
                </a:solidFill>
                <a:latin typeface="Lato Bold"/>
                <a:ea typeface="Lato Bold"/>
                <a:cs typeface="Lato Bold"/>
                <a:sym typeface="Lato Bold"/>
              </a:rPr>
              <a:t>P-Value: [ 3.868680433174975e-10]</a:t>
            </a:r>
          </a:p>
          <a:p>
            <a:pPr algn="l">
              <a:lnSpc>
                <a:spcPts val="3996"/>
              </a:lnSpc>
              <a:spcBef>
                <a:spcPct val="0"/>
              </a:spcBef>
            </a:pPr>
            <a:r>
              <a:rPr lang="en-US" sz="2854" b="1">
                <a:solidFill>
                  <a:srgbClr val="FFFFFF"/>
                </a:solidFill>
                <a:latin typeface="Lato Bold"/>
                <a:ea typeface="Lato Bold"/>
                <a:cs typeface="Lato Bold"/>
                <a:sym typeface="Lato Bold"/>
              </a:rPr>
              <a:t>Conclusion: Based on the p-value, we  reject the null hypothesis.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sp>
      <p:sp>
        <p:nvSpPr>
          <p:cNvPr id="3" name="Freeform 3"/>
          <p:cNvSpPr/>
          <p:nvPr/>
        </p:nvSpPr>
        <p:spPr>
          <a:xfrm rot="7410612">
            <a:off x="15236894" y="3514366"/>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4" name="Freeform 4"/>
          <p:cNvSpPr/>
          <p:nvPr/>
        </p:nvSpPr>
        <p:spPr>
          <a:xfrm>
            <a:off x="16608890" y="7034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16414" y="1922509"/>
            <a:ext cx="7369504" cy="7670027"/>
          </a:xfrm>
          <a:custGeom>
            <a:avLst/>
            <a:gdLst/>
            <a:ahLst/>
            <a:cxnLst/>
            <a:rect l="l" t="t" r="r" b="b"/>
            <a:pathLst>
              <a:path w="7369504" h="7670027">
                <a:moveTo>
                  <a:pt x="0" y="0"/>
                </a:moveTo>
                <a:lnTo>
                  <a:pt x="7369504" y="0"/>
                </a:lnTo>
                <a:lnTo>
                  <a:pt x="7369504" y="7670028"/>
                </a:lnTo>
                <a:lnTo>
                  <a:pt x="0" y="7670028"/>
                </a:lnTo>
                <a:lnTo>
                  <a:pt x="0" y="0"/>
                </a:lnTo>
                <a:close/>
              </a:path>
            </a:pathLst>
          </a:custGeom>
          <a:blipFill>
            <a:blip r:embed="rId5"/>
            <a:stretch>
              <a:fillRect l="-2377" t="-852" b="-5060"/>
            </a:stretch>
          </a:blipFill>
        </p:spPr>
      </p:sp>
      <p:sp>
        <p:nvSpPr>
          <p:cNvPr id="6" name="TextBox 6"/>
          <p:cNvSpPr txBox="1"/>
          <p:nvPr/>
        </p:nvSpPr>
        <p:spPr>
          <a:xfrm>
            <a:off x="8698074" y="2398000"/>
            <a:ext cx="7910816" cy="712406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E5E1DA"/>
                </a:solidFill>
                <a:latin typeface="Lato"/>
                <a:ea typeface="Lato"/>
                <a:cs typeface="Lato"/>
                <a:sym typeface="Lato"/>
              </a:rPr>
              <a:t>T-Test: Sex Ratio in Developed vs Developing Cities</a:t>
            </a:r>
          </a:p>
          <a:p>
            <a:pPr algn="just">
              <a:lnSpc>
                <a:spcPts val="3919"/>
              </a:lnSpc>
            </a:pPr>
            <a:r>
              <a:rPr lang="en-US" sz="2799">
                <a:solidFill>
                  <a:srgbClr val="E5E1DA"/>
                </a:solidFill>
                <a:latin typeface="Lato"/>
                <a:ea typeface="Lato"/>
                <a:cs typeface="Lato"/>
                <a:sym typeface="Lato"/>
              </a:rPr>
              <a:t>Content:</a:t>
            </a:r>
          </a:p>
          <a:p>
            <a:pPr marL="604519" lvl="1" indent="-302260" algn="just">
              <a:lnSpc>
                <a:spcPts val="3919"/>
              </a:lnSpc>
              <a:buFont typeface="Arial"/>
              <a:buChar char="•"/>
            </a:pPr>
            <a:r>
              <a:rPr lang="en-US" sz="2799">
                <a:solidFill>
                  <a:srgbClr val="E5E1DA"/>
                </a:solidFill>
                <a:latin typeface="Lato"/>
                <a:ea typeface="Lato"/>
                <a:cs typeface="Lato"/>
                <a:sym typeface="Lato"/>
              </a:rPr>
              <a:t>Hypothesis:</a:t>
            </a:r>
          </a:p>
          <a:p>
            <a:pPr marL="1209039" lvl="2" indent="-403013" algn="just">
              <a:lnSpc>
                <a:spcPts val="3919"/>
              </a:lnSpc>
              <a:buFont typeface="Arial"/>
              <a:buChar char="⚬"/>
            </a:pPr>
            <a:r>
              <a:rPr lang="en-US" sz="2799">
                <a:solidFill>
                  <a:srgbClr val="E5E1DA"/>
                </a:solidFill>
                <a:latin typeface="Lato"/>
                <a:ea typeface="Lato"/>
                <a:cs typeface="Lato"/>
                <a:sym typeface="Lato"/>
              </a:rPr>
              <a:t>Null Hypothesis: significant difference in sex ratio.</a:t>
            </a:r>
          </a:p>
          <a:p>
            <a:pPr marL="1209039" lvl="2" indent="-403013" algn="just">
              <a:lnSpc>
                <a:spcPts val="3919"/>
              </a:lnSpc>
              <a:buFont typeface="Arial"/>
              <a:buChar char="⚬"/>
            </a:pPr>
            <a:r>
              <a:rPr lang="en-US" sz="2799">
                <a:solidFill>
                  <a:srgbClr val="E5E1DA"/>
                </a:solidFill>
                <a:latin typeface="Lato"/>
                <a:ea typeface="Lato"/>
                <a:cs typeface="Lato"/>
                <a:sym typeface="Lato"/>
              </a:rPr>
              <a:t>AlternativeHypothesis:  no  Significant difference in sex ratio.</a:t>
            </a:r>
          </a:p>
          <a:p>
            <a:pPr marL="604519" lvl="1" indent="-302260" algn="just">
              <a:lnSpc>
                <a:spcPts val="3919"/>
              </a:lnSpc>
              <a:buFont typeface="Arial"/>
              <a:buChar char="•"/>
            </a:pPr>
            <a:r>
              <a:rPr lang="en-US" sz="2799">
                <a:solidFill>
                  <a:srgbClr val="E5E1DA"/>
                </a:solidFill>
                <a:latin typeface="Lato"/>
                <a:ea typeface="Lato"/>
                <a:cs typeface="Lato"/>
                <a:sym typeface="Lato"/>
              </a:rPr>
              <a:t>T-Test Results:</a:t>
            </a:r>
          </a:p>
          <a:p>
            <a:pPr marL="1209039" lvl="2" indent="-403013" algn="just">
              <a:lnSpc>
                <a:spcPts val="3919"/>
              </a:lnSpc>
              <a:buFont typeface="Arial"/>
              <a:buChar char="⚬"/>
            </a:pPr>
            <a:r>
              <a:rPr lang="en-US" sz="2799">
                <a:solidFill>
                  <a:srgbClr val="E5E1DA"/>
                </a:solidFill>
                <a:latin typeface="Lato"/>
                <a:ea typeface="Lato"/>
                <a:cs typeface="Lato"/>
                <a:sym typeface="Lato"/>
              </a:rPr>
              <a:t>T-Statistic: [-2.6023348287259793]</a:t>
            </a:r>
          </a:p>
          <a:p>
            <a:pPr marL="1209039" lvl="2" indent="-403013" algn="just">
              <a:lnSpc>
                <a:spcPts val="3919"/>
              </a:lnSpc>
              <a:buFont typeface="Arial"/>
              <a:buChar char="⚬"/>
            </a:pPr>
            <a:r>
              <a:rPr lang="en-US" sz="2799">
                <a:solidFill>
                  <a:srgbClr val="E5E1DA"/>
                </a:solidFill>
                <a:latin typeface="Lato"/>
                <a:ea typeface="Lato"/>
                <a:cs typeface="Lato"/>
                <a:sym typeface="Lato"/>
              </a:rPr>
              <a:t>P-Value: [0.010695216932362153]</a:t>
            </a:r>
          </a:p>
          <a:p>
            <a:pPr marL="1209039" lvl="2" indent="-403013" algn="just">
              <a:lnSpc>
                <a:spcPts val="3919"/>
              </a:lnSpc>
              <a:buFont typeface="Arial"/>
              <a:buChar char="⚬"/>
            </a:pPr>
            <a:r>
              <a:rPr lang="en-US" sz="2799">
                <a:solidFill>
                  <a:srgbClr val="E5E1DA"/>
                </a:solidFill>
                <a:latin typeface="Lato"/>
                <a:ea typeface="Lato"/>
                <a:cs typeface="Lato"/>
                <a:sym typeface="Lato"/>
              </a:rPr>
              <a:t>Conclusion: Based on the p-value, we reject the null hypothesis.</a:t>
            </a:r>
          </a:p>
          <a:p>
            <a:pPr algn="just">
              <a:lnSpc>
                <a:spcPts val="5599"/>
              </a:lnSpc>
              <a:spcBef>
                <a:spcPct val="0"/>
              </a:spcBef>
            </a:pPr>
            <a:endParaRPr lang="en-US" sz="2799">
              <a:solidFill>
                <a:srgbClr val="E5E1DA"/>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1028700" y="3025749"/>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5" name="TextBox 5"/>
            <p:cNvSpPr txBox="1"/>
            <p:nvPr/>
          </p:nvSpPr>
          <p:spPr>
            <a:xfrm>
              <a:off x="0" y="-66675"/>
              <a:ext cx="3989624" cy="1708170"/>
            </a:xfrm>
            <a:prstGeom prst="rect">
              <a:avLst/>
            </a:prstGeom>
          </p:spPr>
          <p:txBody>
            <a:bodyPr lIns="50800" tIns="50800" rIns="50800" bIns="50800" rtlCol="0" anchor="ctr"/>
            <a:lstStyle/>
            <a:p>
              <a:pPr marL="755641" lvl="1" indent="-377820" algn="just">
                <a:lnSpc>
                  <a:spcPts val="4899"/>
                </a:lnSpc>
                <a:buFont typeface="Arial"/>
                <a:buChar char="•"/>
              </a:pPr>
              <a:r>
                <a:rPr lang="en-US" sz="3499">
                  <a:solidFill>
                    <a:srgbClr val="FFFFFF"/>
                  </a:solidFill>
                  <a:latin typeface="Lato"/>
                  <a:ea typeface="Lato"/>
                  <a:cs typeface="Lato"/>
                  <a:sym typeface="Lato"/>
                </a:rPr>
                <a:t>IT-Dependency has a significant impact on GDP.</a:t>
              </a:r>
            </a:p>
            <a:p>
              <a:pPr marL="755641" lvl="1" indent="-377820" algn="just">
                <a:lnSpc>
                  <a:spcPts val="4899"/>
                </a:lnSpc>
                <a:buFont typeface="Arial"/>
                <a:buChar char="•"/>
              </a:pPr>
              <a:r>
                <a:rPr lang="en-US" sz="3499">
                  <a:solidFill>
                    <a:srgbClr val="FFFFFF"/>
                  </a:solidFill>
                  <a:latin typeface="Lato"/>
                  <a:ea typeface="Lato"/>
                  <a:cs typeface="Lato"/>
                  <a:sym typeface="Lato"/>
                </a:rPr>
                <a:t>Developed cities tend to have higher literacy rates and GDP.</a:t>
              </a:r>
            </a:p>
            <a:p>
              <a:pPr marL="755641" lvl="1" indent="-377820" algn="just">
                <a:lnSpc>
                  <a:spcPts val="4899"/>
                </a:lnSpc>
                <a:buFont typeface="Arial"/>
                <a:buChar char="•"/>
              </a:pPr>
              <a:r>
                <a:rPr lang="en-US" sz="3499">
                  <a:solidFill>
                    <a:srgbClr val="FFFFFF"/>
                  </a:solidFill>
                  <a:latin typeface="Lato"/>
                  <a:ea typeface="Lato"/>
                  <a:cs typeface="Lato"/>
                  <a:sym typeface="Lato"/>
                </a:rPr>
                <a:t>There is a significant difference in population between developed and developing cities.</a:t>
              </a:r>
            </a:p>
            <a:p>
              <a:pPr marL="755641" lvl="1" indent="-377820" algn="just">
                <a:lnSpc>
                  <a:spcPts val="4899"/>
                </a:lnSpc>
                <a:buFont typeface="Arial"/>
                <a:buChar char="•"/>
              </a:pPr>
              <a:r>
                <a:rPr lang="en-US" sz="3499">
                  <a:solidFill>
                    <a:srgbClr val="FFFFFF"/>
                  </a:solidFill>
                  <a:latin typeface="Lato"/>
                  <a:ea typeface="Lato"/>
                  <a:cs typeface="Lato"/>
                  <a:sym typeface="Lato"/>
                </a:rPr>
                <a:t>Minor differences observed in sex ratios.</a:t>
              </a:r>
            </a:p>
            <a:p>
              <a:pPr marL="755641" lvl="1" indent="-377820" algn="just">
                <a:lnSpc>
                  <a:spcPts val="4899"/>
                </a:lnSpc>
                <a:buFont typeface="Arial"/>
                <a:buChar char="•"/>
              </a:pPr>
              <a:r>
                <a:rPr lang="en-US" sz="3499">
                  <a:solidFill>
                    <a:srgbClr val="FFFFFF"/>
                  </a:solidFill>
                  <a:latin typeface="Lato"/>
                  <a:ea typeface="Lato"/>
                  <a:cs typeface="Lato"/>
                  <a:sym typeface="Lato"/>
                </a:rPr>
                <a:t>IT-dependency and development status play a major role in shaping GDP, literacy rate, and population dynamics in cities.</a:t>
              </a: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105092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2052119" y="102635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Freeform 3"/>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alphaModFix amt="7999"/>
            </a:blip>
            <a:stretch>
              <a:fillRect/>
            </a:stretch>
          </a:blipFill>
        </p:spPr>
      </p:sp>
      <p:sp>
        <p:nvSpPr>
          <p:cNvPr id="4" name="TextBox 4"/>
          <p:cNvSpPr txBox="1"/>
          <p:nvPr/>
        </p:nvSpPr>
        <p:spPr>
          <a:xfrm>
            <a:off x="4463248" y="2589775"/>
            <a:ext cx="11411477"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
        <p:nvSpPr>
          <p:cNvPr id="5" name="TextBox 5"/>
          <p:cNvSpPr txBox="1"/>
          <p:nvPr/>
        </p:nvSpPr>
        <p:spPr>
          <a:xfrm>
            <a:off x="5664544" y="7450048"/>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t="-9244" r="-8446"/>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556416" y="4376010"/>
            <a:ext cx="9725365" cy="3462435"/>
          </a:xfrm>
          <a:prstGeom prst="rect">
            <a:avLst/>
          </a:prstGeom>
        </p:spPr>
        <p:txBody>
          <a:bodyPr lIns="0" tIns="0" rIns="0" bIns="0" rtlCol="0" anchor="t">
            <a:spAutoFit/>
          </a:bodyPr>
          <a:lstStyle/>
          <a:p>
            <a:pPr algn="l">
              <a:lnSpc>
                <a:spcPts val="3932"/>
              </a:lnSpc>
              <a:spcBef>
                <a:spcPct val="0"/>
              </a:spcBef>
            </a:pPr>
            <a:r>
              <a:rPr lang="en-US" sz="2808">
                <a:solidFill>
                  <a:srgbClr val="E5E1DA"/>
                </a:solidFill>
                <a:latin typeface="Lato"/>
                <a:ea typeface="Lato"/>
                <a:cs typeface="Lato"/>
                <a:sym typeface="Lato"/>
              </a:rPr>
              <a:t>This project focuses on analyzing and comparing various socioeconomic factors across Indian cities, with an emphasis on the distinction between developed and developing cities. By examining key metrics such as GDP, population, literacy rate, and IT dependency, the project seeks to uncover trends and insights that highlight the influence of these factors on urban development.</a:t>
            </a:r>
          </a:p>
        </p:txBody>
      </p:sp>
      <p:sp>
        <p:nvSpPr>
          <p:cNvPr id="10" name="TextBox 10"/>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2"/>
            <a:stretch>
              <a:fillRect l="-18302" b="-143185"/>
            </a:stretch>
          </a:blipFill>
        </p:spPr>
      </p:sp>
      <p:sp>
        <p:nvSpPr>
          <p:cNvPr id="3" name="Freeform 3"/>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922198" y="509155"/>
            <a:ext cx="7939774" cy="8894618"/>
          </a:xfrm>
          <a:custGeom>
            <a:avLst/>
            <a:gdLst/>
            <a:ahLst/>
            <a:cxnLst/>
            <a:rect l="l" t="t" r="r" b="b"/>
            <a:pathLst>
              <a:path w="7939774" h="8894618">
                <a:moveTo>
                  <a:pt x="0" y="0"/>
                </a:moveTo>
                <a:lnTo>
                  <a:pt x="7939775" y="0"/>
                </a:lnTo>
                <a:lnTo>
                  <a:pt x="7939775" y="8894618"/>
                </a:lnTo>
                <a:lnTo>
                  <a:pt x="0" y="8894618"/>
                </a:lnTo>
                <a:lnTo>
                  <a:pt x="0" y="0"/>
                </a:lnTo>
                <a:close/>
              </a:path>
            </a:pathLst>
          </a:custGeom>
          <a:blipFill>
            <a:blip r:embed="rId5"/>
            <a:stretch>
              <a:fillRect l="-3705" r="-8320"/>
            </a:stretch>
          </a:blipFill>
        </p:spPr>
      </p:sp>
      <p:sp>
        <p:nvSpPr>
          <p:cNvPr id="5" name="TextBox 5"/>
          <p:cNvSpPr txBox="1"/>
          <p:nvPr/>
        </p:nvSpPr>
        <p:spPr>
          <a:xfrm>
            <a:off x="593387" y="2896775"/>
            <a:ext cx="8361800" cy="6035441"/>
          </a:xfrm>
          <a:prstGeom prst="rect">
            <a:avLst/>
          </a:prstGeom>
        </p:spPr>
        <p:txBody>
          <a:bodyPr lIns="0" tIns="0" rIns="0" bIns="0" rtlCol="0" anchor="t">
            <a:spAutoFit/>
          </a:bodyPr>
          <a:lstStyle/>
          <a:p>
            <a:pPr algn="l">
              <a:lnSpc>
                <a:spcPts val="3420"/>
              </a:lnSpc>
            </a:pPr>
            <a:endParaRPr/>
          </a:p>
          <a:p>
            <a:pPr marL="527424" lvl="1" indent="-263712" algn="l">
              <a:lnSpc>
                <a:spcPts val="3420"/>
              </a:lnSpc>
              <a:buFont typeface="Arial"/>
              <a:buChar char="•"/>
            </a:pPr>
            <a:r>
              <a:rPr lang="en-US" sz="2442">
                <a:solidFill>
                  <a:srgbClr val="E5E1DA"/>
                </a:solidFill>
                <a:latin typeface="Lato"/>
                <a:ea typeface="Lato"/>
                <a:cs typeface="Lato"/>
                <a:sym typeface="Lato"/>
              </a:rPr>
              <a:t>To analyze the differences in key factors such as GDP, literacy, population, and sex ratio between developed and developing cities in India.</a:t>
            </a:r>
          </a:p>
          <a:p>
            <a:pPr marL="527424" lvl="1" indent="-263712" algn="l">
              <a:lnSpc>
                <a:spcPts val="3420"/>
              </a:lnSpc>
              <a:buFont typeface="Arial"/>
              <a:buChar char="•"/>
            </a:pPr>
            <a:r>
              <a:rPr lang="en-US" sz="2442">
                <a:solidFill>
                  <a:srgbClr val="E5E1DA"/>
                </a:solidFill>
                <a:latin typeface="Lato"/>
                <a:ea typeface="Lato"/>
                <a:cs typeface="Lato"/>
                <a:sym typeface="Lato"/>
              </a:rPr>
              <a:t>Investigate the relationship between IT-dependency and these factors.</a:t>
            </a:r>
          </a:p>
          <a:p>
            <a:pPr marL="527424" lvl="1" indent="-263712" algn="l">
              <a:lnSpc>
                <a:spcPts val="3420"/>
              </a:lnSpc>
              <a:buFont typeface="Arial"/>
              <a:buChar char="•"/>
            </a:pPr>
            <a:r>
              <a:rPr lang="en-US" sz="2442">
                <a:solidFill>
                  <a:srgbClr val="E5E1DA"/>
                </a:solidFill>
                <a:latin typeface="Lato"/>
                <a:ea typeface="Lato"/>
                <a:cs typeface="Lato"/>
                <a:sym typeface="Lato"/>
              </a:rPr>
              <a:t>Key Variables:</a:t>
            </a:r>
          </a:p>
          <a:p>
            <a:pPr marL="527424" lvl="1" indent="-263712" algn="l">
              <a:lnSpc>
                <a:spcPts val="3420"/>
              </a:lnSpc>
              <a:buFont typeface="Arial"/>
              <a:buChar char="•"/>
            </a:pPr>
            <a:r>
              <a:rPr lang="en-US" sz="2442">
                <a:solidFill>
                  <a:srgbClr val="E5E1DA"/>
                </a:solidFill>
                <a:latin typeface="Lato"/>
                <a:ea typeface="Lato"/>
                <a:cs typeface="Lato"/>
                <a:sym typeface="Lato"/>
              </a:rPr>
              <a:t>IT-Dependency (1 = Yes, 0 = No)</a:t>
            </a:r>
          </a:p>
          <a:p>
            <a:pPr marL="527424" lvl="1" indent="-263712" algn="l">
              <a:lnSpc>
                <a:spcPts val="3420"/>
              </a:lnSpc>
              <a:buFont typeface="Arial"/>
              <a:buChar char="•"/>
            </a:pPr>
            <a:r>
              <a:rPr lang="en-US" sz="2442">
                <a:solidFill>
                  <a:srgbClr val="E5E1DA"/>
                </a:solidFill>
                <a:latin typeface="Lato"/>
                <a:ea typeface="Lato"/>
                <a:cs typeface="Lato"/>
                <a:sym typeface="Lato"/>
              </a:rPr>
              <a:t>Development Status (1 = Developed, 0 = Developing)</a:t>
            </a:r>
          </a:p>
          <a:p>
            <a:pPr marL="527424" lvl="1" indent="-263712" algn="l">
              <a:lnSpc>
                <a:spcPts val="3420"/>
              </a:lnSpc>
              <a:buFont typeface="Arial"/>
              <a:buChar char="•"/>
            </a:pPr>
            <a:r>
              <a:rPr lang="en-US" sz="2442">
                <a:solidFill>
                  <a:srgbClr val="E5E1DA"/>
                </a:solidFill>
                <a:latin typeface="Lato"/>
                <a:ea typeface="Lato"/>
                <a:cs typeface="Lato"/>
                <a:sym typeface="Lato"/>
              </a:rPr>
              <a:t>GDP Rate (in Billion $)</a:t>
            </a:r>
          </a:p>
          <a:p>
            <a:pPr marL="527424" lvl="1" indent="-263712" algn="l">
              <a:lnSpc>
                <a:spcPts val="3420"/>
              </a:lnSpc>
              <a:buFont typeface="Arial"/>
              <a:buChar char="•"/>
            </a:pPr>
            <a:r>
              <a:rPr lang="en-US" sz="2442">
                <a:solidFill>
                  <a:srgbClr val="E5E1DA"/>
                </a:solidFill>
                <a:latin typeface="Lato"/>
                <a:ea typeface="Lato"/>
                <a:cs typeface="Lato"/>
                <a:sym typeface="Lato"/>
              </a:rPr>
              <a:t>Population</a:t>
            </a:r>
          </a:p>
          <a:p>
            <a:pPr marL="527424" lvl="1" indent="-263712" algn="l">
              <a:lnSpc>
                <a:spcPts val="3420"/>
              </a:lnSpc>
              <a:buFont typeface="Arial"/>
              <a:buChar char="•"/>
            </a:pPr>
            <a:r>
              <a:rPr lang="en-US" sz="2442">
                <a:solidFill>
                  <a:srgbClr val="E5E1DA"/>
                </a:solidFill>
                <a:latin typeface="Lato"/>
                <a:ea typeface="Lato"/>
                <a:cs typeface="Lato"/>
                <a:sym typeface="Lato"/>
              </a:rPr>
              <a:t>Literacy Rate</a:t>
            </a:r>
          </a:p>
          <a:p>
            <a:pPr marL="527424" lvl="1" indent="-263712" algn="l">
              <a:lnSpc>
                <a:spcPts val="3420"/>
              </a:lnSpc>
              <a:buFont typeface="Arial"/>
              <a:buChar char="•"/>
            </a:pPr>
            <a:r>
              <a:rPr lang="en-US" sz="2442">
                <a:solidFill>
                  <a:srgbClr val="E5E1DA"/>
                </a:solidFill>
                <a:latin typeface="Lato"/>
                <a:ea typeface="Lato"/>
                <a:cs typeface="Lato"/>
                <a:sym typeface="Lato"/>
              </a:rPr>
              <a:t>Sex Ratio</a:t>
            </a:r>
          </a:p>
          <a:p>
            <a:pPr algn="l">
              <a:lnSpc>
                <a:spcPts val="3420"/>
              </a:lnSpc>
              <a:spcBef>
                <a:spcPct val="0"/>
              </a:spcBef>
            </a:pPr>
            <a:endParaRPr lang="en-US" sz="2442">
              <a:solidFill>
                <a:srgbClr val="E5E1DA"/>
              </a:solidFill>
              <a:latin typeface="Lato"/>
              <a:ea typeface="Lato"/>
              <a:cs typeface="Lato"/>
              <a:sym typeface="Lato"/>
            </a:endParaRPr>
          </a:p>
        </p:txBody>
      </p:sp>
      <p:sp>
        <p:nvSpPr>
          <p:cNvPr id="6" name="TextBox 6"/>
          <p:cNvSpPr txBox="1"/>
          <p:nvPr/>
        </p:nvSpPr>
        <p:spPr>
          <a:xfrm>
            <a:off x="1028700" y="1055539"/>
            <a:ext cx="5886506"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OBJECTIVE: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6157723" cy="3384081"/>
          </a:xfrm>
          <a:custGeom>
            <a:avLst/>
            <a:gdLst/>
            <a:ahLst/>
            <a:cxnLst/>
            <a:rect l="l" t="t" r="r" b="b"/>
            <a:pathLst>
              <a:path w="6157723" h="3384081">
                <a:moveTo>
                  <a:pt x="0" y="0"/>
                </a:moveTo>
                <a:lnTo>
                  <a:pt x="6157723" y="0"/>
                </a:lnTo>
                <a:lnTo>
                  <a:pt x="6157723" y="3384080"/>
                </a:lnTo>
                <a:lnTo>
                  <a:pt x="0" y="3384080"/>
                </a:lnTo>
                <a:lnTo>
                  <a:pt x="0" y="0"/>
                </a:lnTo>
                <a:close/>
              </a:path>
            </a:pathLst>
          </a:custGeom>
          <a:blipFill>
            <a:blip r:embed="rId3"/>
            <a:stretch>
              <a:fillRect l="-18302" t="-3566" b="-156966"/>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25985" y="713019"/>
            <a:ext cx="7273915" cy="2022475"/>
          </a:xfrm>
          <a:prstGeom prst="rect">
            <a:avLst/>
          </a:prstGeom>
        </p:spPr>
        <p:txBody>
          <a:bodyPr lIns="0" tIns="0" rIns="0" bIns="0" rtlCol="0" anchor="t">
            <a:spAutoFit/>
          </a:bodyPr>
          <a:lstStyle/>
          <a:p>
            <a:pPr algn="l">
              <a:lnSpc>
                <a:spcPts val="7699"/>
              </a:lnSpc>
            </a:pPr>
            <a:r>
              <a:rPr lang="en-US" sz="6999" b="1">
                <a:solidFill>
                  <a:srgbClr val="FBF9F1"/>
                </a:solidFill>
                <a:latin typeface="Poppins Bold"/>
                <a:ea typeface="Poppins Bold"/>
                <a:cs typeface="Poppins Bold"/>
                <a:sym typeface="Poppins Bold"/>
              </a:rPr>
              <a:t>DATASET OVERVIEW</a:t>
            </a:r>
          </a:p>
        </p:txBody>
      </p:sp>
      <p:sp>
        <p:nvSpPr>
          <p:cNvPr id="9" name="TextBox 9"/>
          <p:cNvSpPr txBox="1"/>
          <p:nvPr/>
        </p:nvSpPr>
        <p:spPr>
          <a:xfrm>
            <a:off x="2224052" y="3934895"/>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Indian Cities</a:t>
            </a:r>
          </a:p>
        </p:txBody>
      </p:sp>
      <p:sp>
        <p:nvSpPr>
          <p:cNvPr id="10" name="TextBox 10"/>
          <p:cNvSpPr txBox="1"/>
          <p:nvPr/>
        </p:nvSpPr>
        <p:spPr>
          <a:xfrm>
            <a:off x="1525526" y="393489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a:t>
            </a:r>
          </a:p>
        </p:txBody>
      </p:sp>
      <p:sp>
        <p:nvSpPr>
          <p:cNvPr id="11" name="TextBox 11"/>
          <p:cNvSpPr txBox="1"/>
          <p:nvPr/>
        </p:nvSpPr>
        <p:spPr>
          <a:xfrm>
            <a:off x="2224052" y="507367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Indian States</a:t>
            </a:r>
          </a:p>
        </p:txBody>
      </p:sp>
      <p:sp>
        <p:nvSpPr>
          <p:cNvPr id="12" name="TextBox 12"/>
          <p:cNvSpPr txBox="1"/>
          <p:nvPr/>
        </p:nvSpPr>
        <p:spPr>
          <a:xfrm>
            <a:off x="1525526" y="50736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2</a:t>
            </a:r>
          </a:p>
        </p:txBody>
      </p:sp>
      <p:sp>
        <p:nvSpPr>
          <p:cNvPr id="13" name="TextBox 13"/>
          <p:cNvSpPr txBox="1"/>
          <p:nvPr/>
        </p:nvSpPr>
        <p:spPr>
          <a:xfrm>
            <a:off x="2224052" y="6210320"/>
            <a:ext cx="5441644" cy="86042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Development Status (1 = Developed, 0 = Developing)</a:t>
            </a:r>
          </a:p>
        </p:txBody>
      </p:sp>
      <p:sp>
        <p:nvSpPr>
          <p:cNvPr id="14" name="TextBox 14"/>
          <p:cNvSpPr txBox="1"/>
          <p:nvPr/>
        </p:nvSpPr>
        <p:spPr>
          <a:xfrm>
            <a:off x="1525526" y="62103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3</a:t>
            </a:r>
          </a:p>
        </p:txBody>
      </p:sp>
      <p:sp>
        <p:nvSpPr>
          <p:cNvPr id="15" name="TextBox 15"/>
          <p:cNvSpPr txBox="1"/>
          <p:nvPr/>
        </p:nvSpPr>
        <p:spPr>
          <a:xfrm>
            <a:off x="2224052" y="734697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IT-Dependency (1 = Yes, 0 = No)</a:t>
            </a:r>
          </a:p>
        </p:txBody>
      </p:sp>
      <p:sp>
        <p:nvSpPr>
          <p:cNvPr id="16" name="TextBox 16"/>
          <p:cNvSpPr txBox="1"/>
          <p:nvPr/>
        </p:nvSpPr>
        <p:spPr>
          <a:xfrm>
            <a:off x="1525526" y="73469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4</a:t>
            </a:r>
          </a:p>
        </p:txBody>
      </p:sp>
      <p:sp>
        <p:nvSpPr>
          <p:cNvPr id="17" name="TextBox 17"/>
          <p:cNvSpPr txBox="1"/>
          <p:nvPr/>
        </p:nvSpPr>
        <p:spPr>
          <a:xfrm>
            <a:off x="2224052" y="8483621"/>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GDP Rate (in Billion $)</a:t>
            </a:r>
          </a:p>
        </p:txBody>
      </p:sp>
      <p:sp>
        <p:nvSpPr>
          <p:cNvPr id="18" name="TextBox 18"/>
          <p:cNvSpPr txBox="1"/>
          <p:nvPr/>
        </p:nvSpPr>
        <p:spPr>
          <a:xfrm>
            <a:off x="1525526" y="8483621"/>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5</a:t>
            </a:r>
          </a:p>
        </p:txBody>
      </p:sp>
      <p:sp>
        <p:nvSpPr>
          <p:cNvPr id="19" name="TextBox 19"/>
          <p:cNvSpPr txBox="1"/>
          <p:nvPr/>
        </p:nvSpPr>
        <p:spPr>
          <a:xfrm>
            <a:off x="9621293" y="3935958"/>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Population</a:t>
            </a:r>
          </a:p>
        </p:txBody>
      </p:sp>
      <p:sp>
        <p:nvSpPr>
          <p:cNvPr id="20" name="TextBox 20"/>
          <p:cNvSpPr txBox="1"/>
          <p:nvPr/>
        </p:nvSpPr>
        <p:spPr>
          <a:xfrm>
            <a:off x="8922767" y="393595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6</a:t>
            </a:r>
          </a:p>
        </p:txBody>
      </p:sp>
      <p:sp>
        <p:nvSpPr>
          <p:cNvPr id="21" name="TextBox 21"/>
          <p:cNvSpPr txBox="1"/>
          <p:nvPr/>
        </p:nvSpPr>
        <p:spPr>
          <a:xfrm>
            <a:off x="9621293" y="5074733"/>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Literacy Rate</a:t>
            </a:r>
          </a:p>
        </p:txBody>
      </p:sp>
      <p:sp>
        <p:nvSpPr>
          <p:cNvPr id="22" name="TextBox 22"/>
          <p:cNvSpPr txBox="1"/>
          <p:nvPr/>
        </p:nvSpPr>
        <p:spPr>
          <a:xfrm>
            <a:off x="8922767" y="5074733"/>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7</a:t>
            </a:r>
          </a:p>
        </p:txBody>
      </p:sp>
      <p:sp>
        <p:nvSpPr>
          <p:cNvPr id="23" name="TextBox 23"/>
          <p:cNvSpPr txBox="1"/>
          <p:nvPr/>
        </p:nvSpPr>
        <p:spPr>
          <a:xfrm>
            <a:off x="9621293" y="6211383"/>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Sex Ratio</a:t>
            </a:r>
          </a:p>
        </p:txBody>
      </p:sp>
      <p:sp>
        <p:nvSpPr>
          <p:cNvPr id="24" name="TextBox 24"/>
          <p:cNvSpPr txBox="1"/>
          <p:nvPr/>
        </p:nvSpPr>
        <p:spPr>
          <a:xfrm>
            <a:off x="8922767" y="6211383"/>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8</a:t>
            </a:r>
          </a:p>
        </p:txBody>
      </p:sp>
      <p:sp>
        <p:nvSpPr>
          <p:cNvPr id="25" name="TextBox 25"/>
          <p:cNvSpPr txBox="1"/>
          <p:nvPr/>
        </p:nvSpPr>
        <p:spPr>
          <a:xfrm>
            <a:off x="9621293" y="7348033"/>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Density(km)</a:t>
            </a:r>
          </a:p>
        </p:txBody>
      </p:sp>
      <p:sp>
        <p:nvSpPr>
          <p:cNvPr id="26" name="TextBox 26"/>
          <p:cNvSpPr txBox="1"/>
          <p:nvPr/>
        </p:nvSpPr>
        <p:spPr>
          <a:xfrm>
            <a:off x="8922767" y="7348033"/>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9</a:t>
            </a:r>
          </a:p>
        </p:txBody>
      </p:sp>
      <p:sp>
        <p:nvSpPr>
          <p:cNvPr id="27" name="TextBox 27"/>
          <p:cNvSpPr txBox="1"/>
          <p:nvPr/>
        </p:nvSpPr>
        <p:spPr>
          <a:xfrm>
            <a:off x="9621293" y="8484683"/>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Main Language</a:t>
            </a:r>
          </a:p>
        </p:txBody>
      </p:sp>
      <p:sp>
        <p:nvSpPr>
          <p:cNvPr id="28" name="TextBox 28"/>
          <p:cNvSpPr txBox="1"/>
          <p:nvPr/>
        </p:nvSpPr>
        <p:spPr>
          <a:xfrm>
            <a:off x="8922767" y="8484683"/>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3489370" y="2400300"/>
            <a:ext cx="10094118" cy="7161522"/>
          </a:xfrm>
          <a:custGeom>
            <a:avLst/>
            <a:gdLst/>
            <a:ahLst/>
            <a:cxnLst/>
            <a:rect l="l" t="t" r="r" b="b"/>
            <a:pathLst>
              <a:path w="10094118" h="7161522">
                <a:moveTo>
                  <a:pt x="0" y="0"/>
                </a:moveTo>
                <a:lnTo>
                  <a:pt x="10094119" y="0"/>
                </a:lnTo>
                <a:lnTo>
                  <a:pt x="10094119" y="7161522"/>
                </a:lnTo>
                <a:lnTo>
                  <a:pt x="0" y="7161522"/>
                </a:lnTo>
                <a:lnTo>
                  <a:pt x="0" y="0"/>
                </a:lnTo>
                <a:close/>
              </a:path>
            </a:pathLst>
          </a:custGeom>
          <a:blipFill>
            <a:blip r:embed="rId3"/>
            <a:stretch>
              <a:fillRect l="-881" t="-663" b="-5754"/>
            </a:stretch>
          </a:blipFill>
        </p:spPr>
      </p:sp>
      <p:sp>
        <p:nvSpPr>
          <p:cNvPr id="5" name="TextBox 5"/>
          <p:cNvSpPr txBox="1"/>
          <p:nvPr/>
        </p:nvSpPr>
        <p:spPr>
          <a:xfrm>
            <a:off x="3674185" y="643694"/>
            <a:ext cx="9268444" cy="9239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TOTAL CITIES IN STATES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620574" y="3061206"/>
            <a:ext cx="6365227" cy="681625"/>
            <a:chOff x="0" y="0"/>
            <a:chExt cx="1676439" cy="179523"/>
          </a:xfrm>
        </p:grpSpPr>
        <p:sp>
          <p:nvSpPr>
            <p:cNvPr id="3" name="Freeform 3"/>
            <p:cNvSpPr/>
            <p:nvPr/>
          </p:nvSpPr>
          <p:spPr>
            <a:xfrm>
              <a:off x="0" y="0"/>
              <a:ext cx="1676439" cy="179523"/>
            </a:xfrm>
            <a:custGeom>
              <a:avLst/>
              <a:gdLst/>
              <a:ahLst/>
              <a:cxnLst/>
              <a:rect l="l" t="t" r="r" b="b"/>
              <a:pathLst>
                <a:path w="1676439" h="179523">
                  <a:moveTo>
                    <a:pt x="77842" y="0"/>
                  </a:moveTo>
                  <a:lnTo>
                    <a:pt x="1598596" y="0"/>
                  </a:lnTo>
                  <a:cubicBezTo>
                    <a:pt x="1641587" y="0"/>
                    <a:pt x="1676439" y="34851"/>
                    <a:pt x="1676439" y="77842"/>
                  </a:cubicBezTo>
                  <a:lnTo>
                    <a:pt x="1676439" y="101680"/>
                  </a:lnTo>
                  <a:cubicBezTo>
                    <a:pt x="1676439" y="144671"/>
                    <a:pt x="1641587" y="179523"/>
                    <a:pt x="1598596" y="179523"/>
                  </a:cubicBezTo>
                  <a:lnTo>
                    <a:pt x="77842" y="179523"/>
                  </a:lnTo>
                  <a:cubicBezTo>
                    <a:pt x="34851" y="179523"/>
                    <a:pt x="0" y="144671"/>
                    <a:pt x="0" y="101680"/>
                  </a:cubicBezTo>
                  <a:lnTo>
                    <a:pt x="0" y="77842"/>
                  </a:lnTo>
                  <a:cubicBezTo>
                    <a:pt x="0" y="34851"/>
                    <a:pt x="34851" y="0"/>
                    <a:pt x="7784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1676439"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92678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574588" y="401004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9" name="TextBox 9"/>
          <p:cNvSpPr txBox="1"/>
          <p:nvPr/>
        </p:nvSpPr>
        <p:spPr>
          <a:xfrm>
            <a:off x="9798106" y="869632"/>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Distribution of Cities</a:t>
            </a:r>
          </a:p>
        </p:txBody>
      </p:sp>
      <p:sp>
        <p:nvSpPr>
          <p:cNvPr id="10" name="TextBox 10"/>
          <p:cNvSpPr txBox="1"/>
          <p:nvPr/>
        </p:nvSpPr>
        <p:spPr>
          <a:xfrm>
            <a:off x="9798106" y="1631944"/>
            <a:ext cx="7461194" cy="14801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Number of developed vs. developing cities.</a:t>
            </a:r>
          </a:p>
          <a:p>
            <a:pPr marL="453390" lvl="1" indent="-226695" algn="l">
              <a:lnSpc>
                <a:spcPts val="2940"/>
              </a:lnSpc>
              <a:buFont typeface="Arial"/>
              <a:buChar char="•"/>
            </a:pPr>
            <a:r>
              <a:rPr lang="en-US" sz="2100">
                <a:solidFill>
                  <a:srgbClr val="E5E1DA"/>
                </a:solidFill>
                <a:latin typeface="Lato"/>
                <a:ea typeface="Lato"/>
                <a:cs typeface="Lato"/>
                <a:sym typeface="Lato"/>
              </a:rPr>
              <a:t>Percentage breakdown of IT-dependent vs non-IT-dependent cities.</a:t>
            </a:r>
          </a:p>
          <a:p>
            <a:pPr algn="l">
              <a:lnSpc>
                <a:spcPts val="2940"/>
              </a:lnSpc>
              <a:spcBef>
                <a:spcPct val="0"/>
              </a:spcBef>
            </a:pPr>
            <a:endParaRPr lang="en-US" sz="2100">
              <a:solidFill>
                <a:srgbClr val="E5E1DA"/>
              </a:solidFill>
              <a:latin typeface="Lato"/>
              <a:ea typeface="Lato"/>
              <a:cs typeface="Lato"/>
              <a:sym typeface="Lato"/>
            </a:endParaRPr>
          </a:p>
        </p:txBody>
      </p:sp>
      <p:sp>
        <p:nvSpPr>
          <p:cNvPr id="11" name="TextBox 11"/>
          <p:cNvSpPr txBox="1"/>
          <p:nvPr/>
        </p:nvSpPr>
        <p:spPr>
          <a:xfrm>
            <a:off x="1028700" y="4860607"/>
            <a:ext cx="5853180" cy="26003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 EXPLORATORY DATA ANALYSIS </a:t>
            </a:r>
          </a:p>
        </p:txBody>
      </p:sp>
      <p:sp>
        <p:nvSpPr>
          <p:cNvPr id="12" name="TextBox 12"/>
          <p:cNvSpPr txBox="1"/>
          <p:nvPr/>
        </p:nvSpPr>
        <p:spPr>
          <a:xfrm>
            <a:off x="9798106" y="399589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Descriptive Statistics</a:t>
            </a:r>
          </a:p>
        </p:txBody>
      </p:sp>
      <p:sp>
        <p:nvSpPr>
          <p:cNvPr id="13" name="TextBox 13"/>
          <p:cNvSpPr txBox="1"/>
          <p:nvPr/>
        </p:nvSpPr>
        <p:spPr>
          <a:xfrm>
            <a:off x="9798106" y="4755988"/>
            <a:ext cx="7461194"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 GDP, Population, Literacy, etc., for each category (Developed vs Developing).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3370639" y="470965"/>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42975" y="4049006"/>
            <a:ext cx="11461901" cy="1851660"/>
          </a:xfrm>
          <a:prstGeom prst="rect">
            <a:avLst/>
          </a:prstGeom>
        </p:spPr>
        <p:txBody>
          <a:bodyPr lIns="0" tIns="0" rIns="0" bIns="0" rtlCol="0" anchor="t">
            <a:spAutoFit/>
          </a:bodyPr>
          <a:lstStyle/>
          <a:p>
            <a:pPr algn="l">
              <a:lnSpc>
                <a:spcPts val="2940"/>
              </a:lnSpc>
            </a:pPr>
            <a:r>
              <a:rPr lang="en-US" sz="2100">
                <a:solidFill>
                  <a:srgbClr val="E5E1DA"/>
                </a:solidFill>
                <a:latin typeface="Lato"/>
                <a:ea typeface="Lato"/>
                <a:cs typeface="Lato"/>
                <a:sym typeface="Lato"/>
              </a:rPr>
              <a:t>Hypotheses</a:t>
            </a:r>
          </a:p>
          <a:p>
            <a:pPr marL="453390" lvl="1" indent="-226695" algn="l">
              <a:lnSpc>
                <a:spcPts val="2940"/>
              </a:lnSpc>
              <a:buFont typeface="Arial"/>
              <a:buChar char="•"/>
            </a:pPr>
            <a:r>
              <a:rPr lang="en-US" sz="2100">
                <a:solidFill>
                  <a:srgbClr val="E5E1DA"/>
                </a:solidFill>
                <a:latin typeface="Lato"/>
                <a:ea typeface="Lato"/>
                <a:cs typeface="Lato"/>
                <a:sym typeface="Lato"/>
              </a:rPr>
              <a:t>Null Hypothesis (H₀):reject the null hypothesis .</a:t>
            </a:r>
          </a:p>
          <a:p>
            <a:pPr marL="453390" lvl="1" indent="-226695" algn="l">
              <a:lnSpc>
                <a:spcPts val="2940"/>
              </a:lnSpc>
              <a:buFont typeface="Arial"/>
              <a:buChar char="•"/>
            </a:pPr>
            <a:r>
              <a:rPr lang="en-US" sz="2100">
                <a:solidFill>
                  <a:srgbClr val="E5E1DA"/>
                </a:solidFill>
                <a:latin typeface="Lato"/>
                <a:ea typeface="Lato"/>
                <a:cs typeface="Lato"/>
                <a:sym typeface="Lato"/>
              </a:rPr>
              <a:t>Alternative Hypothesis (H₁):Fail to reject the null hypothesis .</a:t>
            </a:r>
          </a:p>
          <a:p>
            <a:pPr algn="l">
              <a:lnSpc>
                <a:spcPts val="2940"/>
              </a:lnSpc>
            </a:pPr>
            <a:endParaRPr lang="en-US" sz="2100">
              <a:solidFill>
                <a:srgbClr val="E5E1DA"/>
              </a:solidFill>
              <a:latin typeface="Lato"/>
              <a:ea typeface="Lato"/>
              <a:cs typeface="Lato"/>
              <a:sym typeface="Lato"/>
            </a:endParaRPr>
          </a:p>
          <a:p>
            <a:pPr algn="l">
              <a:lnSpc>
                <a:spcPts val="2940"/>
              </a:lnSpc>
              <a:spcBef>
                <a:spcPct val="0"/>
              </a:spcBef>
            </a:pPr>
            <a:endParaRPr lang="en-US" sz="2100">
              <a:solidFill>
                <a:srgbClr val="E5E1DA"/>
              </a:solidFill>
              <a:latin typeface="Lato"/>
              <a:ea typeface="Lato"/>
              <a:cs typeface="Lato"/>
              <a:sym typeface="Lato"/>
            </a:endParaRPr>
          </a:p>
        </p:txBody>
      </p:sp>
      <p:sp>
        <p:nvSpPr>
          <p:cNvPr id="6" name="TextBox 6"/>
          <p:cNvSpPr txBox="1"/>
          <p:nvPr/>
        </p:nvSpPr>
        <p:spPr>
          <a:xfrm>
            <a:off x="942975" y="1706421"/>
            <a:ext cx="14341783"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ANOVA TEST BETWEEN IT-DEPENDENT (1=YES, 0=NO) AND LITERACY</a:t>
            </a:r>
          </a:p>
        </p:txBody>
      </p:sp>
      <p:sp>
        <p:nvSpPr>
          <p:cNvPr id="7" name="TextBox 7"/>
          <p:cNvSpPr txBox="1"/>
          <p:nvPr/>
        </p:nvSpPr>
        <p:spPr>
          <a:xfrm>
            <a:off x="1028700" y="6664345"/>
            <a:ext cx="8483679" cy="2174875"/>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Lato Bold"/>
                <a:ea typeface="Lato Bold"/>
                <a:cs typeface="Lato Bold"/>
                <a:sym typeface="Lato Bold"/>
              </a:rPr>
              <a:t>F-statistic: 4.754922351664507</a:t>
            </a:r>
          </a:p>
          <a:p>
            <a:pPr algn="l">
              <a:lnSpc>
                <a:spcPts val="3499"/>
              </a:lnSpc>
              <a:spcBef>
                <a:spcPct val="0"/>
              </a:spcBef>
            </a:pPr>
            <a:r>
              <a:rPr lang="en-US" sz="2499" b="1">
                <a:solidFill>
                  <a:srgbClr val="FFFFFF"/>
                </a:solidFill>
                <a:latin typeface="Lato Bold"/>
                <a:ea typeface="Lato Bold"/>
                <a:cs typeface="Lato Bold"/>
                <a:sym typeface="Lato Bold"/>
              </a:rPr>
              <a:t>P-Value: [0.031607981327304475</a:t>
            </a:r>
          </a:p>
          <a:p>
            <a:pPr algn="l">
              <a:lnSpc>
                <a:spcPts val="3499"/>
              </a:lnSpc>
              <a:spcBef>
                <a:spcPct val="0"/>
              </a:spcBef>
            </a:pPr>
            <a:r>
              <a:rPr lang="en-US" sz="2499" b="1">
                <a:solidFill>
                  <a:srgbClr val="FFFFFF"/>
                </a:solidFill>
                <a:latin typeface="Lato Bold"/>
                <a:ea typeface="Lato Bold"/>
                <a:cs typeface="Lato Bold"/>
                <a:sym typeface="Lato Bold"/>
              </a:rPr>
              <a:t>]</a:t>
            </a:r>
          </a:p>
          <a:p>
            <a:pPr algn="l">
              <a:lnSpc>
                <a:spcPts val="3499"/>
              </a:lnSpc>
              <a:spcBef>
                <a:spcPct val="0"/>
              </a:spcBef>
            </a:pPr>
            <a:r>
              <a:rPr lang="en-US" sz="2499" b="1">
                <a:solidFill>
                  <a:srgbClr val="FFFFFF"/>
                </a:solidFill>
                <a:latin typeface="Lato Bold"/>
                <a:ea typeface="Lato Bold"/>
                <a:cs typeface="Lato Bold"/>
                <a:sym typeface="Lato Bold"/>
              </a:rPr>
              <a:t>Conclusion: Based on the p-value, reject the null hypothesis </a:t>
            </a:r>
          </a:p>
          <a:p>
            <a:pPr algn="l">
              <a:lnSpc>
                <a:spcPts val="3499"/>
              </a:lnSpc>
              <a:spcBef>
                <a:spcPct val="0"/>
              </a:spcBef>
            </a:pPr>
            <a:r>
              <a:rPr lang="en-US" sz="2499" b="1">
                <a:solidFill>
                  <a:srgbClr val="FFFFFF"/>
                </a:solidFill>
                <a:latin typeface="Lato Bold"/>
                <a:ea typeface="Lato Bold"/>
                <a:cs typeface="Lato Bold"/>
                <a:sym typeface="Lato Bol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sp>
      <p:grpSp>
        <p:nvGrpSpPr>
          <p:cNvPr id="4" name="Group 4"/>
          <p:cNvGrpSpPr/>
          <p:nvPr/>
        </p:nvGrpSpPr>
        <p:grpSpPr>
          <a:xfrm>
            <a:off x="572446" y="2923282"/>
            <a:ext cx="11982355" cy="3229067"/>
            <a:chOff x="0" y="0"/>
            <a:chExt cx="3155847" cy="850454"/>
          </a:xfrm>
        </p:grpSpPr>
        <p:sp>
          <p:nvSpPr>
            <p:cNvPr id="5" name="Freeform 5"/>
            <p:cNvSpPr/>
            <p:nvPr/>
          </p:nvSpPr>
          <p:spPr>
            <a:xfrm>
              <a:off x="0" y="0"/>
              <a:ext cx="3155847" cy="850454"/>
            </a:xfrm>
            <a:custGeom>
              <a:avLst/>
              <a:gdLst/>
              <a:ahLst/>
              <a:cxnLst/>
              <a:rect l="l" t="t" r="r" b="b"/>
              <a:pathLst>
                <a:path w="3155847" h="850454">
                  <a:moveTo>
                    <a:pt x="12922" y="0"/>
                  </a:moveTo>
                  <a:lnTo>
                    <a:pt x="3142924" y="0"/>
                  </a:lnTo>
                  <a:cubicBezTo>
                    <a:pt x="3146352" y="0"/>
                    <a:pt x="3149639" y="1361"/>
                    <a:pt x="3152062" y="3785"/>
                  </a:cubicBezTo>
                  <a:cubicBezTo>
                    <a:pt x="3154485" y="6208"/>
                    <a:pt x="3155847" y="9495"/>
                    <a:pt x="3155847" y="12922"/>
                  </a:cubicBezTo>
                  <a:lnTo>
                    <a:pt x="3155847" y="837532"/>
                  </a:lnTo>
                  <a:cubicBezTo>
                    <a:pt x="3155847" y="844668"/>
                    <a:pt x="3150061" y="850454"/>
                    <a:pt x="3142924" y="850454"/>
                  </a:cubicBezTo>
                  <a:lnTo>
                    <a:pt x="12922" y="850454"/>
                  </a:lnTo>
                  <a:cubicBezTo>
                    <a:pt x="5785" y="850454"/>
                    <a:pt x="0" y="844668"/>
                    <a:pt x="0" y="837532"/>
                  </a:cubicBezTo>
                  <a:lnTo>
                    <a:pt x="0" y="12922"/>
                  </a:lnTo>
                  <a:cubicBezTo>
                    <a:pt x="0" y="5785"/>
                    <a:pt x="5785" y="0"/>
                    <a:pt x="12922" y="0"/>
                  </a:cubicBezTo>
                  <a:close/>
                </a:path>
              </a:pathLst>
            </a:custGeom>
            <a:solidFill>
              <a:srgbClr val="000000"/>
            </a:solidFill>
            <a:ln w="38100" cap="sq">
              <a:solidFill>
                <a:srgbClr val="FBF9F1"/>
              </a:solidFill>
              <a:prstDash val="solid"/>
              <a:miter/>
            </a:ln>
          </p:spPr>
        </p:sp>
        <p:sp>
          <p:nvSpPr>
            <p:cNvPr id="6" name="TextBox 6"/>
            <p:cNvSpPr txBox="1"/>
            <p:nvPr/>
          </p:nvSpPr>
          <p:spPr>
            <a:xfrm>
              <a:off x="0" y="-38100"/>
              <a:ext cx="3155847" cy="88855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84942" y="6380949"/>
            <a:ext cx="16436804" cy="2961051"/>
            <a:chOff x="0" y="0"/>
            <a:chExt cx="4329035" cy="779865"/>
          </a:xfrm>
        </p:grpSpPr>
        <p:sp>
          <p:nvSpPr>
            <p:cNvPr id="8" name="Freeform 8"/>
            <p:cNvSpPr/>
            <p:nvPr/>
          </p:nvSpPr>
          <p:spPr>
            <a:xfrm>
              <a:off x="0" y="0"/>
              <a:ext cx="4329035" cy="779865"/>
            </a:xfrm>
            <a:custGeom>
              <a:avLst/>
              <a:gdLst/>
              <a:ahLst/>
              <a:cxnLst/>
              <a:rect l="l" t="t" r="r" b="b"/>
              <a:pathLst>
                <a:path w="4329035" h="779865">
                  <a:moveTo>
                    <a:pt x="9420" y="0"/>
                  </a:moveTo>
                  <a:lnTo>
                    <a:pt x="4319615" y="0"/>
                  </a:lnTo>
                  <a:cubicBezTo>
                    <a:pt x="4322113" y="0"/>
                    <a:pt x="4324509" y="992"/>
                    <a:pt x="4326276" y="2759"/>
                  </a:cubicBezTo>
                  <a:cubicBezTo>
                    <a:pt x="4328042" y="4526"/>
                    <a:pt x="4329035" y="6922"/>
                    <a:pt x="4329035" y="9420"/>
                  </a:cubicBezTo>
                  <a:lnTo>
                    <a:pt x="4329035" y="770445"/>
                  </a:lnTo>
                  <a:cubicBezTo>
                    <a:pt x="4329035" y="772943"/>
                    <a:pt x="4328042" y="775340"/>
                    <a:pt x="4326276" y="777106"/>
                  </a:cubicBezTo>
                  <a:cubicBezTo>
                    <a:pt x="4324509" y="778873"/>
                    <a:pt x="4322113" y="779865"/>
                    <a:pt x="4319615" y="779865"/>
                  </a:cubicBezTo>
                  <a:lnTo>
                    <a:pt x="9420" y="779865"/>
                  </a:lnTo>
                  <a:cubicBezTo>
                    <a:pt x="6922" y="779865"/>
                    <a:pt x="4526" y="778873"/>
                    <a:pt x="2759" y="777106"/>
                  </a:cubicBezTo>
                  <a:cubicBezTo>
                    <a:pt x="992" y="775340"/>
                    <a:pt x="0" y="772943"/>
                    <a:pt x="0" y="770445"/>
                  </a:cubicBezTo>
                  <a:lnTo>
                    <a:pt x="0" y="9420"/>
                  </a:lnTo>
                  <a:cubicBezTo>
                    <a:pt x="0" y="6922"/>
                    <a:pt x="992" y="4526"/>
                    <a:pt x="2759" y="2759"/>
                  </a:cubicBezTo>
                  <a:cubicBezTo>
                    <a:pt x="4526" y="992"/>
                    <a:pt x="6922" y="0"/>
                    <a:pt x="9420" y="0"/>
                  </a:cubicBezTo>
                  <a:close/>
                </a:path>
              </a:pathLst>
            </a:custGeom>
            <a:solidFill>
              <a:srgbClr val="000000"/>
            </a:solidFill>
            <a:ln w="38100" cap="sq">
              <a:solidFill>
                <a:srgbClr val="FBF9F1"/>
              </a:solidFill>
              <a:prstDash val="solid"/>
              <a:miter/>
            </a:ln>
          </p:spPr>
        </p:sp>
        <p:sp>
          <p:nvSpPr>
            <p:cNvPr id="9" name="TextBox 9"/>
            <p:cNvSpPr txBox="1"/>
            <p:nvPr/>
          </p:nvSpPr>
          <p:spPr>
            <a:xfrm>
              <a:off x="0" y="-38100"/>
              <a:ext cx="4329035" cy="81796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90535" y="3738924"/>
            <a:ext cx="11857391" cy="3069591"/>
          </a:xfrm>
          <a:prstGeom prst="rect">
            <a:avLst/>
          </a:prstGeom>
        </p:spPr>
        <p:txBody>
          <a:bodyPr lIns="0" tIns="0" rIns="0" bIns="0" rtlCol="0" anchor="t">
            <a:spAutoFit/>
          </a:bodyPr>
          <a:lstStyle/>
          <a:p>
            <a:pPr marL="626106" lvl="1" indent="-313053" algn="l">
              <a:lnSpc>
                <a:spcPts val="4059"/>
              </a:lnSpc>
              <a:buFont typeface="Arial"/>
              <a:buChar char="•"/>
            </a:pPr>
            <a:r>
              <a:rPr lang="en-US" sz="2899">
                <a:solidFill>
                  <a:srgbClr val="E5E1DA"/>
                </a:solidFill>
                <a:latin typeface="Lato"/>
                <a:ea typeface="Lato"/>
                <a:cs typeface="Lato"/>
                <a:sym typeface="Lato"/>
              </a:rPr>
              <a:t>Null Hypothesis:significant difference in population between developed and developing cities.</a:t>
            </a:r>
          </a:p>
          <a:p>
            <a:pPr marL="626106" lvl="1" indent="-313053" algn="l">
              <a:lnSpc>
                <a:spcPts val="4059"/>
              </a:lnSpc>
              <a:buFont typeface="Arial"/>
              <a:buChar char="•"/>
            </a:pPr>
            <a:r>
              <a:rPr lang="en-US" sz="2899">
                <a:solidFill>
                  <a:srgbClr val="E5E1DA"/>
                </a:solidFill>
                <a:latin typeface="Lato"/>
                <a:ea typeface="Lato"/>
                <a:cs typeface="Lato"/>
                <a:sym typeface="Lato"/>
              </a:rPr>
              <a:t>Alternative Hypothesis: There is a no significant difference in population.</a:t>
            </a:r>
          </a:p>
          <a:p>
            <a:pPr algn="l">
              <a:lnSpc>
                <a:spcPts val="4059"/>
              </a:lnSpc>
            </a:pPr>
            <a:endParaRPr lang="en-US" sz="2899">
              <a:solidFill>
                <a:srgbClr val="E5E1DA"/>
              </a:solidFill>
              <a:latin typeface="Lato"/>
              <a:ea typeface="Lato"/>
              <a:cs typeface="Lato"/>
              <a:sym typeface="Lato"/>
            </a:endParaRPr>
          </a:p>
          <a:p>
            <a:pPr algn="l">
              <a:lnSpc>
                <a:spcPts val="4059"/>
              </a:lnSpc>
              <a:spcBef>
                <a:spcPct val="0"/>
              </a:spcBef>
            </a:pPr>
            <a:endParaRPr lang="en-US" sz="2899">
              <a:solidFill>
                <a:srgbClr val="E5E1DA"/>
              </a:solidFill>
              <a:latin typeface="Lato"/>
              <a:ea typeface="Lato"/>
              <a:cs typeface="Lato"/>
              <a:sym typeface="Lato"/>
            </a:endParaRPr>
          </a:p>
        </p:txBody>
      </p:sp>
      <p:sp>
        <p:nvSpPr>
          <p:cNvPr id="11" name="TextBox 11"/>
          <p:cNvSpPr txBox="1"/>
          <p:nvPr/>
        </p:nvSpPr>
        <p:spPr>
          <a:xfrm>
            <a:off x="944302" y="3103279"/>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Hypothesis</a:t>
            </a:r>
          </a:p>
        </p:txBody>
      </p:sp>
      <p:sp>
        <p:nvSpPr>
          <p:cNvPr id="12" name="TextBox 12"/>
          <p:cNvSpPr txBox="1"/>
          <p:nvPr/>
        </p:nvSpPr>
        <p:spPr>
          <a:xfrm>
            <a:off x="4775576" y="569965"/>
            <a:ext cx="12246169" cy="1429135"/>
          </a:xfrm>
          <a:prstGeom prst="rect">
            <a:avLst/>
          </a:prstGeom>
        </p:spPr>
        <p:txBody>
          <a:bodyPr lIns="0" tIns="0" rIns="0" bIns="0" rtlCol="0" anchor="t">
            <a:spAutoFit/>
          </a:bodyPr>
          <a:lstStyle/>
          <a:p>
            <a:pPr algn="ctr">
              <a:lnSpc>
                <a:spcPts val="5405"/>
              </a:lnSpc>
            </a:pPr>
            <a:r>
              <a:rPr lang="en-US" sz="4913" b="1">
                <a:solidFill>
                  <a:srgbClr val="FBF9F1"/>
                </a:solidFill>
                <a:latin typeface="Poppins Bold"/>
                <a:ea typeface="Poppins Bold"/>
                <a:cs typeface="Poppins Bold"/>
                <a:sym typeface="Poppins Bold"/>
              </a:rPr>
              <a:t>T-TEST FOR LITERCY BETWEEN DEVELOPED AND DEVELOPING CITIES</a:t>
            </a:r>
          </a:p>
        </p:txBody>
      </p:sp>
      <p:sp>
        <p:nvSpPr>
          <p:cNvPr id="13" name="TextBox 13"/>
          <p:cNvSpPr txBox="1"/>
          <p:nvPr/>
        </p:nvSpPr>
        <p:spPr>
          <a:xfrm>
            <a:off x="1078395" y="7155718"/>
            <a:ext cx="16131211" cy="2388088"/>
          </a:xfrm>
          <a:prstGeom prst="rect">
            <a:avLst/>
          </a:prstGeom>
        </p:spPr>
        <p:txBody>
          <a:bodyPr lIns="0" tIns="0" rIns="0" bIns="0" rtlCol="0" anchor="t">
            <a:spAutoFit/>
          </a:bodyPr>
          <a:lstStyle/>
          <a:p>
            <a:pPr marL="687096" lvl="1" indent="-343548" algn="l">
              <a:lnSpc>
                <a:spcPts val="4455"/>
              </a:lnSpc>
              <a:buFont typeface="Arial"/>
              <a:buChar char="•"/>
            </a:pPr>
            <a:r>
              <a:rPr lang="en-US" sz="3182">
                <a:solidFill>
                  <a:srgbClr val="E5E1DA"/>
                </a:solidFill>
                <a:latin typeface="Lato"/>
                <a:ea typeface="Lato"/>
                <a:cs typeface="Lato"/>
                <a:sym typeface="Lato"/>
              </a:rPr>
              <a:t>T-Statistic: [1.6834372985035124]</a:t>
            </a:r>
          </a:p>
          <a:p>
            <a:pPr marL="687096" lvl="1" indent="-343548" algn="l">
              <a:lnSpc>
                <a:spcPts val="4455"/>
              </a:lnSpc>
              <a:buFont typeface="Arial"/>
              <a:buChar char="•"/>
            </a:pPr>
            <a:r>
              <a:rPr lang="en-US" sz="3182">
                <a:solidFill>
                  <a:srgbClr val="E5E1DA"/>
                </a:solidFill>
                <a:latin typeface="Lato"/>
                <a:ea typeface="Lato"/>
                <a:cs typeface="Lato"/>
                <a:sym typeface="Lato"/>
              </a:rPr>
              <a:t>P-Value: [0.0954735188633839]</a:t>
            </a:r>
          </a:p>
          <a:p>
            <a:pPr marL="687096" lvl="1" indent="-343548" algn="l">
              <a:lnSpc>
                <a:spcPts val="4455"/>
              </a:lnSpc>
              <a:buFont typeface="Arial"/>
              <a:buChar char="•"/>
            </a:pPr>
            <a:r>
              <a:rPr lang="en-US" sz="3182">
                <a:solidFill>
                  <a:srgbClr val="E5E1DA"/>
                </a:solidFill>
                <a:latin typeface="Lato"/>
                <a:ea typeface="Lato"/>
                <a:cs typeface="Lato"/>
                <a:sym typeface="Lato"/>
              </a:rPr>
              <a:t>Conclusion: Based on the p-value, fail reject the null hypothesis.</a:t>
            </a:r>
          </a:p>
          <a:p>
            <a:pPr algn="l">
              <a:lnSpc>
                <a:spcPts val="5892"/>
              </a:lnSpc>
              <a:spcBef>
                <a:spcPct val="0"/>
              </a:spcBef>
            </a:pPr>
            <a:endParaRPr lang="en-US" sz="3182">
              <a:solidFill>
                <a:srgbClr val="E5E1DA"/>
              </a:solidFill>
              <a:latin typeface="Lato"/>
              <a:ea typeface="Lato"/>
              <a:cs typeface="Lato"/>
              <a:sym typeface="Lato"/>
            </a:endParaRPr>
          </a:p>
        </p:txBody>
      </p:sp>
      <p:sp>
        <p:nvSpPr>
          <p:cNvPr id="14" name="TextBox 14"/>
          <p:cNvSpPr txBox="1"/>
          <p:nvPr/>
        </p:nvSpPr>
        <p:spPr>
          <a:xfrm>
            <a:off x="944302" y="6751365"/>
            <a:ext cx="5445149"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T-Test 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0672" y="5661370"/>
            <a:ext cx="11532595" cy="4409639"/>
          </a:xfrm>
          <a:custGeom>
            <a:avLst/>
            <a:gdLst/>
            <a:ahLst/>
            <a:cxnLst/>
            <a:rect l="l" t="t" r="r" b="b"/>
            <a:pathLst>
              <a:path w="11532595" h="4409639">
                <a:moveTo>
                  <a:pt x="0" y="0"/>
                </a:moveTo>
                <a:lnTo>
                  <a:pt x="11532595" y="0"/>
                </a:lnTo>
                <a:lnTo>
                  <a:pt x="11532595" y="4409639"/>
                </a:lnTo>
                <a:lnTo>
                  <a:pt x="0" y="4409639"/>
                </a:lnTo>
                <a:lnTo>
                  <a:pt x="0" y="0"/>
                </a:lnTo>
                <a:close/>
              </a:path>
            </a:pathLst>
          </a:custGeom>
          <a:blipFill>
            <a:blip r:embed="rId2"/>
            <a:stretch>
              <a:fillRect t="-34725" r="-1964" b="-11173"/>
            </a:stretch>
          </a:blipFill>
        </p:spPr>
      </p:sp>
      <p:sp>
        <p:nvSpPr>
          <p:cNvPr id="3" name="TextBox 3"/>
          <p:cNvSpPr txBox="1"/>
          <p:nvPr/>
        </p:nvSpPr>
        <p:spPr>
          <a:xfrm>
            <a:off x="1028700" y="280389"/>
            <a:ext cx="9851278"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Lato Bold"/>
                <a:ea typeface="Lato Bold"/>
                <a:cs typeface="Lato Bold"/>
                <a:sym typeface="Lato Bold"/>
              </a:rPr>
              <a:t>T-Test for GDP Between IT-Dependent and Non-IT-Dependent Cities</a:t>
            </a:r>
          </a:p>
        </p:txBody>
      </p:sp>
      <p:sp>
        <p:nvSpPr>
          <p:cNvPr id="4" name="TextBox 4"/>
          <p:cNvSpPr txBox="1"/>
          <p:nvPr/>
        </p:nvSpPr>
        <p:spPr>
          <a:xfrm>
            <a:off x="1028700" y="1259692"/>
            <a:ext cx="16230600" cy="3518216"/>
          </a:xfrm>
          <a:prstGeom prst="rect">
            <a:avLst/>
          </a:prstGeom>
        </p:spPr>
        <p:txBody>
          <a:bodyPr lIns="0" tIns="0" rIns="0" bIns="0" rtlCol="0" anchor="t">
            <a:spAutoFit/>
          </a:bodyPr>
          <a:lstStyle/>
          <a:p>
            <a:pPr algn="l">
              <a:lnSpc>
                <a:spcPts val="4007"/>
              </a:lnSpc>
              <a:spcBef>
                <a:spcPct val="0"/>
              </a:spcBef>
            </a:pPr>
            <a:r>
              <a:rPr lang="en-US" sz="2862">
                <a:solidFill>
                  <a:srgbClr val="FFFFFF"/>
                </a:solidFill>
                <a:latin typeface="Lato"/>
                <a:ea typeface="Lato"/>
                <a:cs typeface="Lato"/>
                <a:sym typeface="Lato"/>
              </a:rPr>
              <a:t>Hypothesis:</a:t>
            </a:r>
          </a:p>
          <a:p>
            <a:pPr algn="l">
              <a:lnSpc>
                <a:spcPts val="4007"/>
              </a:lnSpc>
              <a:spcBef>
                <a:spcPct val="0"/>
              </a:spcBef>
            </a:pPr>
            <a:r>
              <a:rPr lang="en-US" sz="2862">
                <a:solidFill>
                  <a:srgbClr val="FFFFFF"/>
                </a:solidFill>
                <a:latin typeface="Lato"/>
                <a:ea typeface="Lato"/>
                <a:cs typeface="Lato"/>
                <a:sym typeface="Lato"/>
              </a:rPr>
              <a:t>Null Hypothesis: significant difference in GDP between IT-dependent and non-IT-dependent cities.</a:t>
            </a:r>
          </a:p>
          <a:p>
            <a:pPr algn="l">
              <a:lnSpc>
                <a:spcPts val="4007"/>
              </a:lnSpc>
              <a:spcBef>
                <a:spcPct val="0"/>
              </a:spcBef>
            </a:pPr>
            <a:r>
              <a:rPr lang="en-US" sz="2862">
                <a:solidFill>
                  <a:srgbClr val="FFFFFF"/>
                </a:solidFill>
                <a:latin typeface="Lato"/>
                <a:ea typeface="Lato"/>
                <a:cs typeface="Lato"/>
                <a:sym typeface="Lato"/>
              </a:rPr>
              <a:t>Alternative Hypothesis: There is a no significant difference in GDP.</a:t>
            </a:r>
          </a:p>
          <a:p>
            <a:pPr algn="l">
              <a:lnSpc>
                <a:spcPts val="4007"/>
              </a:lnSpc>
              <a:spcBef>
                <a:spcPct val="0"/>
              </a:spcBef>
            </a:pPr>
            <a:r>
              <a:rPr lang="en-US" sz="2862">
                <a:solidFill>
                  <a:srgbClr val="FFFFFF"/>
                </a:solidFill>
                <a:latin typeface="Lato"/>
                <a:ea typeface="Lato"/>
                <a:cs typeface="Lato"/>
                <a:sym typeface="Lato"/>
              </a:rPr>
              <a:t>T-Test Results:</a:t>
            </a:r>
          </a:p>
          <a:p>
            <a:pPr algn="l">
              <a:lnSpc>
                <a:spcPts val="4007"/>
              </a:lnSpc>
              <a:spcBef>
                <a:spcPct val="0"/>
              </a:spcBef>
            </a:pPr>
            <a:r>
              <a:rPr lang="en-US" sz="2862">
                <a:solidFill>
                  <a:srgbClr val="FFFFFF"/>
                </a:solidFill>
                <a:latin typeface="Lato"/>
                <a:ea typeface="Lato"/>
                <a:cs typeface="Lato"/>
                <a:sym typeface="Lato"/>
              </a:rPr>
              <a:t>T-Statistic: [4.234934173728637]</a:t>
            </a:r>
          </a:p>
          <a:p>
            <a:pPr algn="l">
              <a:lnSpc>
                <a:spcPts val="4007"/>
              </a:lnSpc>
              <a:spcBef>
                <a:spcPct val="0"/>
              </a:spcBef>
            </a:pPr>
            <a:r>
              <a:rPr lang="en-US" sz="2862">
                <a:solidFill>
                  <a:srgbClr val="FFFFFF"/>
                </a:solidFill>
                <a:latin typeface="Lato"/>
                <a:ea typeface="Lato"/>
                <a:cs typeface="Lato"/>
                <a:sym typeface="Lato"/>
              </a:rPr>
              <a:t>P-Value: [5.163334042785814e-05]</a:t>
            </a:r>
          </a:p>
          <a:p>
            <a:pPr algn="l">
              <a:lnSpc>
                <a:spcPts val="4007"/>
              </a:lnSpc>
              <a:spcBef>
                <a:spcPct val="0"/>
              </a:spcBef>
            </a:pPr>
            <a:r>
              <a:rPr lang="en-US" sz="2862">
                <a:solidFill>
                  <a:srgbClr val="FFFFFF"/>
                </a:solidFill>
                <a:latin typeface="Lato"/>
                <a:ea typeface="Lato"/>
                <a:cs typeface="Lato"/>
                <a:sym typeface="Lato"/>
              </a:rPr>
              <a:t>Conclusion: Based on the p-value, we reject the null hypothesis.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Custom</PresentationFormat>
  <Paragraphs>95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Lato Bold</vt:lpstr>
      <vt:lpstr>Lato</vt:lpstr>
      <vt:lpstr>Arial</vt:lpstr>
      <vt:lpstr>Lora Bold</vt:lpstr>
      <vt:lpstr>Poppins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Socioeconomic Factors in Indian Cities: A Comparative Study of Development and IT Dependency</dc:title>
  <cp:lastModifiedBy>Nalin kumar V</cp:lastModifiedBy>
  <cp:revision>1</cp:revision>
  <dcterms:created xsi:type="dcterms:W3CDTF">2006-08-16T00:00:00Z</dcterms:created>
  <dcterms:modified xsi:type="dcterms:W3CDTF">2024-12-03T10:06:42Z</dcterms:modified>
  <dc:identifier>DAGYDrmc_JM</dc:identifier>
</cp:coreProperties>
</file>